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11/25/2020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11/25/2020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11/25/2020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11/25/2020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11/25/2020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11/25/2020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772400" cy="1470025"/>
          </a:xfrm>
        </p:spPr>
        <p:txBody>
          <a:bodyPr>
            <a:normAutofit fontScale="90000"/>
          </a:bodyPr>
          <a:lstStyle/>
          <a:p>
            <a:r>
              <a:rPr lang="hi-IN" sz="6000" dirty="0" smtClean="0"/>
              <a:t>  </a:t>
            </a:r>
            <a:r>
              <a:rPr lang="en-US" sz="6000" dirty="0" smtClean="0"/>
              <a:t>1757 </a:t>
            </a:r>
            <a:r>
              <a:rPr lang="hi-IN" sz="6000" dirty="0" smtClean="0"/>
              <a:t>का प्लासी का युद्ध  </a:t>
            </a:r>
            <a:endParaRPr lang="en-GB" sz="6000" dirty="0"/>
          </a:p>
        </p:txBody>
      </p:sp>
      <p:sp>
        <p:nvSpPr>
          <p:cNvPr id="3" name="Subtitle 2"/>
          <p:cNvSpPr>
            <a:spLocks noGrp="1"/>
          </p:cNvSpPr>
          <p:nvPr>
            <p:ph type="subTitle" idx="1"/>
          </p:nvPr>
        </p:nvSpPr>
        <p:spPr>
          <a:xfrm>
            <a:off x="1524000" y="2057400"/>
            <a:ext cx="6629400" cy="1752600"/>
          </a:xfrm>
        </p:spPr>
        <p:txBody>
          <a:bodyPr>
            <a:normAutofit fontScale="62500" lnSpcReduction="20000"/>
          </a:bodyPr>
          <a:lstStyle/>
          <a:p>
            <a:r>
              <a:rPr lang="hi-IN" dirty="0" smtClean="0"/>
              <a:t> </a:t>
            </a:r>
            <a:endParaRPr lang="en-US" dirty="0" smtClean="0"/>
          </a:p>
          <a:p>
            <a:endParaRPr lang="en-US" dirty="0" smtClean="0"/>
          </a:p>
          <a:p>
            <a:endParaRPr lang="en-US" dirty="0" smtClean="0"/>
          </a:p>
          <a:p>
            <a:r>
              <a:rPr lang="en-US" dirty="0" smtClean="0"/>
              <a:t>                                                                     </a:t>
            </a:r>
          </a:p>
          <a:p>
            <a:r>
              <a:rPr lang="en-US" sz="4000" dirty="0" smtClean="0"/>
              <a:t>                                                                          </a:t>
            </a:r>
          </a:p>
          <a:p>
            <a:r>
              <a:rPr lang="en-US" sz="4000" dirty="0" smtClean="0"/>
              <a:t>                                                     </a:t>
            </a:r>
          </a:p>
        </p:txBody>
      </p:sp>
      <p:sp>
        <p:nvSpPr>
          <p:cNvPr id="5" name="Rectangle 4"/>
          <p:cNvSpPr/>
          <p:nvPr/>
        </p:nvSpPr>
        <p:spPr>
          <a:xfrm>
            <a:off x="5105400" y="4648200"/>
            <a:ext cx="3429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smtClean="0">
                <a:solidFill>
                  <a:schemeClr val="tx1"/>
                </a:solidFill>
              </a:rPr>
              <a:t>डॉ .अमित कुमार राय</a:t>
            </a:r>
          </a:p>
          <a:p>
            <a:pPr algn="ctr"/>
            <a:r>
              <a:rPr lang="hi-IN" b="1" dirty="0" smtClean="0">
                <a:solidFill>
                  <a:schemeClr val="tx1"/>
                </a:solidFill>
              </a:rPr>
              <a:t>सहायक अध्यापक </a:t>
            </a:r>
          </a:p>
          <a:p>
            <a:pPr algn="ctr"/>
            <a:r>
              <a:rPr lang="hi-IN" b="1" dirty="0" smtClean="0">
                <a:solidFill>
                  <a:schemeClr val="tx1"/>
                </a:solidFill>
              </a:rPr>
              <a:t>इतिहास विभाग</a:t>
            </a:r>
          </a:p>
          <a:p>
            <a:pPr algn="ctr"/>
            <a:r>
              <a:rPr lang="hi-IN" b="1" dirty="0" smtClean="0">
                <a:solidFill>
                  <a:schemeClr val="tx1"/>
                </a:solidFill>
              </a:rPr>
              <a:t>शिया पी जी कॉलेज </a:t>
            </a:r>
          </a:p>
          <a:p>
            <a:pPr algn="ctr"/>
            <a:r>
              <a:rPr lang="hi-IN" b="1" dirty="0" smtClean="0">
                <a:solidFill>
                  <a:schemeClr val="tx1"/>
                </a:solidFill>
              </a:rPr>
              <a:t>लखनऊ </a:t>
            </a:r>
            <a:endParaRPr lang="en-GB" b="1" dirty="0">
              <a:solidFill>
                <a:schemeClr val="tx1"/>
              </a:solidFill>
            </a:endParaRPr>
          </a:p>
        </p:txBody>
      </p:sp>
    </p:spTree>
    <p:extLst>
      <p:ext uri="{BB962C8B-B14F-4D97-AF65-F5344CB8AC3E}">
        <p14:creationId xmlns:p14="http://schemas.microsoft.com/office/powerpoint/2010/main" val="2826921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महत्त्व</a:t>
            </a:r>
            <a:endParaRPr lang="en-GB" b="1" dirty="0"/>
          </a:p>
        </p:txBody>
      </p:sp>
      <p:sp>
        <p:nvSpPr>
          <p:cNvPr id="3" name="Content Placeholder 2"/>
          <p:cNvSpPr>
            <a:spLocks noGrp="1"/>
          </p:cNvSpPr>
          <p:nvPr>
            <p:ph sz="quarter" idx="1"/>
          </p:nvPr>
        </p:nvSpPr>
        <p:spPr/>
        <p:txBody>
          <a:bodyPr>
            <a:normAutofit/>
          </a:bodyPr>
          <a:lstStyle/>
          <a:p>
            <a:r>
              <a:rPr lang="hi-IN" sz="1800" dirty="0"/>
              <a:t>भारतीय इतिहास में प्लासी के युद्ध का ऐतिहासिक महत्त्व है</a:t>
            </a:r>
            <a:r>
              <a:rPr lang="hi-IN" sz="1800" dirty="0" smtClean="0"/>
              <a:t>।</a:t>
            </a:r>
          </a:p>
          <a:p>
            <a:endParaRPr lang="hi-IN" sz="1800" dirty="0" smtClean="0"/>
          </a:p>
          <a:p>
            <a:r>
              <a:rPr lang="hi-IN" sz="1800" dirty="0" smtClean="0"/>
              <a:t>इस </a:t>
            </a:r>
            <a:r>
              <a:rPr lang="hi-IN" sz="1800" dirty="0"/>
              <a:t>युद्ध के कारण अंग्रेज भारत में अपना शासन स्थापित करने में सफल हो सके। </a:t>
            </a:r>
            <a:endParaRPr lang="hi-IN" sz="1800" dirty="0" smtClean="0"/>
          </a:p>
          <a:p>
            <a:endParaRPr lang="hi-IN" sz="1800" dirty="0" smtClean="0"/>
          </a:p>
          <a:p>
            <a:r>
              <a:rPr lang="hi-IN" sz="1800" dirty="0" smtClean="0"/>
              <a:t>प्लासी </a:t>
            </a:r>
            <a:r>
              <a:rPr lang="hi-IN" sz="1800" dirty="0"/>
              <a:t>की सफलता और बंगाल की विजय ने अंग्रेजों द्वारा कालान्तर में उत्तर भारत की विजय के प्रयासों को सफल बनाया। </a:t>
            </a:r>
            <a:endParaRPr lang="hi-IN" sz="1800" dirty="0" smtClean="0"/>
          </a:p>
          <a:p>
            <a:endParaRPr lang="hi-IN" sz="1800" dirty="0" smtClean="0"/>
          </a:p>
          <a:p>
            <a:r>
              <a:rPr lang="hi-IN" sz="1800" dirty="0" smtClean="0"/>
              <a:t>प्लासी </a:t>
            </a:r>
            <a:r>
              <a:rPr lang="hi-IN" sz="1800" dirty="0"/>
              <a:t>ने अंग्रेजों की शक्ति और साधनों में व्यापक वृद्धि कर दी। </a:t>
            </a:r>
            <a:endParaRPr lang="hi-IN" sz="1800" dirty="0" smtClean="0"/>
          </a:p>
          <a:p>
            <a:endParaRPr lang="hi-IN" sz="1800" dirty="0" smtClean="0"/>
          </a:p>
          <a:p>
            <a:r>
              <a:rPr lang="hi-IN" sz="1800" dirty="0" smtClean="0"/>
              <a:t>इसके </a:t>
            </a:r>
            <a:r>
              <a:rPr lang="hi-IN" sz="1800" dirty="0"/>
              <a:t>फलस्वरूप कम्पनी को अवध के नवाब शुजाउद्दौला और मुगल सम्राट शाहआलम द्वितीय को बक्सर के युद्ध में हराने में कोई कठिनाई नहीं हुई</a:t>
            </a:r>
            <a:r>
              <a:rPr lang="hi-IN" sz="1800" dirty="0" smtClean="0"/>
              <a:t>।</a:t>
            </a:r>
          </a:p>
          <a:p>
            <a:r>
              <a:rPr lang="hi-IN" sz="1800" dirty="0" smtClean="0"/>
              <a:t> </a:t>
            </a:r>
          </a:p>
          <a:p>
            <a:r>
              <a:rPr lang="hi-IN" sz="1800" dirty="0" smtClean="0"/>
              <a:t>यदि </a:t>
            </a:r>
            <a:r>
              <a:rPr lang="hi-IN" sz="1800" dirty="0"/>
              <a:t>प्लासी का निर्णय अंग्रेजों के विरुद्ध होता, तो उत्तर भारत में उनकी सत्ता की स्थापना संदिग्ध हो जाती।</a:t>
            </a:r>
            <a:endParaRPr lang="en-GB" sz="1800" dirty="0"/>
          </a:p>
        </p:txBody>
      </p:sp>
    </p:spTree>
    <p:extLst>
      <p:ext uri="{BB962C8B-B14F-4D97-AF65-F5344CB8AC3E}">
        <p14:creationId xmlns:p14="http://schemas.microsoft.com/office/powerpoint/2010/main" val="2963029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07395" y="3244334"/>
            <a:ext cx="4003019" cy="1015663"/>
          </a:xfrm>
          <a:prstGeom prst="rect">
            <a:avLst/>
          </a:prstGeom>
        </p:spPr>
        <p:txBody>
          <a:bodyPr wrap="none">
            <a:spAutoFit/>
          </a:bodyPr>
          <a:lstStyle/>
          <a:p>
            <a:r>
              <a:rPr lang="en-GB" sz="6000" dirty="0"/>
              <a:t>Thank you</a:t>
            </a:r>
          </a:p>
        </p:txBody>
      </p:sp>
    </p:spTree>
    <p:extLst>
      <p:ext uri="{BB962C8B-B14F-4D97-AF65-F5344CB8AC3E}">
        <p14:creationId xmlns:p14="http://schemas.microsoft.com/office/powerpoint/2010/main" val="1764354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GB" dirty="0"/>
          </a:p>
        </p:txBody>
      </p:sp>
      <p:sp>
        <p:nvSpPr>
          <p:cNvPr id="3" name="Content Placeholder 2"/>
          <p:cNvSpPr>
            <a:spLocks noGrp="1"/>
          </p:cNvSpPr>
          <p:nvPr>
            <p:ph sz="quarter" idx="1"/>
          </p:nvPr>
        </p:nvSpPr>
        <p:spPr/>
        <p:txBody>
          <a:bodyPr/>
          <a:lstStyle/>
          <a:p>
            <a:r>
              <a:rPr lang="hi-IN" dirty="0"/>
              <a:t>प्लासी के युद्ध के </a:t>
            </a:r>
            <a:r>
              <a:rPr lang="hi-IN" dirty="0" smtClean="0"/>
              <a:t>कारण</a:t>
            </a:r>
            <a:endParaRPr lang="en-US" dirty="0" smtClean="0"/>
          </a:p>
          <a:p>
            <a:r>
              <a:rPr lang="hi-IN" dirty="0" smtClean="0"/>
              <a:t>                        घटना </a:t>
            </a:r>
          </a:p>
          <a:p>
            <a:r>
              <a:rPr lang="hi-IN" dirty="0" smtClean="0"/>
              <a:t>                        परिणाम</a:t>
            </a:r>
          </a:p>
          <a:p>
            <a:r>
              <a:rPr lang="hi-IN" dirty="0" smtClean="0"/>
              <a:t>                         महत्त्व</a:t>
            </a:r>
          </a:p>
          <a:p>
            <a:endParaRPr lang="en-GB" dirty="0"/>
          </a:p>
        </p:txBody>
      </p:sp>
    </p:spTree>
    <p:extLst>
      <p:ext uri="{BB962C8B-B14F-4D97-AF65-F5344CB8AC3E}">
        <p14:creationId xmlns:p14="http://schemas.microsoft.com/office/powerpoint/2010/main" val="2742651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dirty="0" smtClean="0"/>
              <a:t/>
            </a:r>
            <a:br>
              <a:rPr lang="hi-IN" dirty="0" smtClean="0"/>
            </a:br>
            <a:r>
              <a:rPr lang="hi-IN" b="1" dirty="0" smtClean="0"/>
              <a:t>कारण</a:t>
            </a:r>
            <a:r>
              <a:rPr lang="hi-IN" b="1" dirty="0"/>
              <a:t/>
            </a:r>
            <a:br>
              <a:rPr lang="hi-IN" b="1" dirty="0"/>
            </a:br>
            <a:endParaRPr lang="en-GB" b="1" dirty="0"/>
          </a:p>
        </p:txBody>
      </p:sp>
      <p:sp>
        <p:nvSpPr>
          <p:cNvPr id="3" name="Content Placeholder 2"/>
          <p:cNvSpPr>
            <a:spLocks noGrp="1"/>
          </p:cNvSpPr>
          <p:nvPr>
            <p:ph sz="quarter" idx="1"/>
          </p:nvPr>
        </p:nvSpPr>
        <p:spPr/>
        <p:txBody>
          <a:bodyPr/>
          <a:lstStyle/>
          <a:p>
            <a:r>
              <a:rPr lang="hi-IN" b="1" dirty="0" smtClean="0"/>
              <a:t>अंग्रेजों </a:t>
            </a:r>
            <a:r>
              <a:rPr lang="hi-IN" b="1" dirty="0"/>
              <a:t>का </a:t>
            </a:r>
            <a:r>
              <a:rPr lang="hi-IN" b="1" dirty="0" smtClean="0"/>
              <a:t>षड्यन्त्र</a:t>
            </a:r>
            <a:r>
              <a:rPr lang="hi-IN" b="1" dirty="0"/>
              <a:t>सिराजुद्दौला के विरुद्ध </a:t>
            </a:r>
            <a:r>
              <a:rPr lang="hi-IN" dirty="0" smtClean="0"/>
              <a:t>  </a:t>
            </a:r>
            <a:r>
              <a:rPr lang="hi-IN" dirty="0"/>
              <a:t>- </a:t>
            </a:r>
            <a:endParaRPr lang="en-US" dirty="0" smtClean="0"/>
          </a:p>
          <a:p>
            <a:endParaRPr lang="hi-IN" dirty="0"/>
          </a:p>
          <a:p>
            <a:r>
              <a:rPr lang="hi-IN" sz="1600" dirty="0"/>
              <a:t>अंग्रेजों ने बंगाल के नवाब सिराजुद्दौला को सत्ता से हटाने के लिए षड्यन्त्र रचा, क्योंकि अंग्रेज नवाब को अपने हाथों की कठपुतली बनाना चाहते थे। </a:t>
            </a:r>
            <a:endParaRPr lang="en-US" sz="1600" dirty="0" smtClean="0"/>
          </a:p>
          <a:p>
            <a:r>
              <a:rPr lang="hi-IN" sz="1600" dirty="0" smtClean="0"/>
              <a:t>    </a:t>
            </a:r>
          </a:p>
          <a:p>
            <a:r>
              <a:rPr lang="hi-IN" sz="1600" dirty="0" smtClean="0"/>
              <a:t>इसके </a:t>
            </a:r>
            <a:r>
              <a:rPr lang="hi-IN" sz="1600" dirty="0"/>
              <a:t>लिए अंग्रेजों ने नवाब के सेनापति मीर जाफर को बंगाल का नवाब बनाने का लालच देकर अपनी ओर मिला लिया। अंग्रेजों ने अमीचन्द तथा जगत सेठ जैसे दरबारी अमीरों को पहले ही अपनी ओर कर लिया था। </a:t>
            </a:r>
            <a:endParaRPr lang="en-US" sz="1600" dirty="0" smtClean="0"/>
          </a:p>
          <a:p>
            <a:endParaRPr lang="hi-IN" sz="1600" dirty="0" smtClean="0"/>
          </a:p>
          <a:p>
            <a:r>
              <a:rPr lang="hi-IN" sz="1600" dirty="0" smtClean="0"/>
              <a:t>अंग्रेज </a:t>
            </a:r>
            <a:r>
              <a:rPr lang="hi-IN" sz="1600" dirty="0"/>
              <a:t>बहुत चालाक थे, इसलिए उन्होंने नवाब से नाराज चल रहे अमीरों का पता लगाकर उन्हें भी अपनी ओर मिला लिया था। इसी कारण प्लासी के मैदान में नवाब सिराजुद्दौला की सेना पूर्ण निष्ठा के साथ नहीं लड़ी।</a:t>
            </a:r>
            <a:endParaRPr lang="en-GB" sz="1600" dirty="0"/>
          </a:p>
        </p:txBody>
      </p:sp>
    </p:spTree>
    <p:extLst>
      <p:ext uri="{BB962C8B-B14F-4D97-AF65-F5344CB8AC3E}">
        <p14:creationId xmlns:p14="http://schemas.microsoft.com/office/powerpoint/2010/main" val="154401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GB" dirty="0"/>
          </a:p>
        </p:txBody>
      </p:sp>
      <p:sp>
        <p:nvSpPr>
          <p:cNvPr id="3" name="Content Placeholder 2"/>
          <p:cNvSpPr>
            <a:spLocks noGrp="1"/>
          </p:cNvSpPr>
          <p:nvPr>
            <p:ph sz="quarter" idx="1"/>
          </p:nvPr>
        </p:nvSpPr>
        <p:spPr/>
        <p:txBody>
          <a:bodyPr/>
          <a:lstStyle/>
          <a:p>
            <a:r>
              <a:rPr lang="hi-IN" b="1" dirty="0"/>
              <a:t>अंग्रेजों और नवाब सिराजुद्दौला में तनाव </a:t>
            </a:r>
            <a:r>
              <a:rPr lang="hi-IN" b="1" dirty="0" smtClean="0"/>
              <a:t>– </a:t>
            </a:r>
            <a:endParaRPr lang="en-US" b="1" dirty="0" smtClean="0"/>
          </a:p>
          <a:p>
            <a:endParaRPr lang="hi-IN" b="1" dirty="0"/>
          </a:p>
          <a:p>
            <a:r>
              <a:rPr lang="hi-IN" sz="1800" dirty="0"/>
              <a:t>अंग्रेजों और सिराजुद्दौला के बीच सम्बन्धों में तनाव चल रहा था। </a:t>
            </a:r>
            <a:endParaRPr lang="en-US" sz="1800" dirty="0" smtClean="0"/>
          </a:p>
          <a:p>
            <a:endParaRPr lang="en-US" sz="1800" dirty="0" smtClean="0"/>
          </a:p>
          <a:p>
            <a:r>
              <a:rPr lang="hi-IN" sz="1800" dirty="0" smtClean="0"/>
              <a:t>इसके </a:t>
            </a:r>
            <a:r>
              <a:rPr lang="hi-IN" sz="1800" dirty="0"/>
              <a:t>कई कारण थे, जिनमें प्रमुख </a:t>
            </a:r>
            <a:r>
              <a:rPr lang="hi-IN" sz="1800" dirty="0" smtClean="0"/>
              <a:t>थे</a:t>
            </a:r>
            <a:r>
              <a:rPr lang="en-US" sz="1800" dirty="0" smtClean="0"/>
              <a:t> </a:t>
            </a:r>
          </a:p>
          <a:p>
            <a:endParaRPr lang="en-US" sz="1800" dirty="0" smtClean="0"/>
          </a:p>
          <a:p>
            <a:r>
              <a:rPr lang="hi-IN" sz="1800" dirty="0" smtClean="0"/>
              <a:t>बंगाल </a:t>
            </a:r>
            <a:r>
              <a:rPr lang="hi-IN" sz="1800" dirty="0"/>
              <a:t>का नवाब बनने पर अंग्रेजों ने सिराजुद्दौला को कोई उपहार नहीं भेजा था</a:t>
            </a:r>
            <a:r>
              <a:rPr lang="hi-IN" sz="1800" dirty="0" smtClean="0"/>
              <a:t>,</a:t>
            </a:r>
            <a:endParaRPr lang="en-US" sz="1800" dirty="0" smtClean="0"/>
          </a:p>
          <a:p>
            <a:r>
              <a:rPr lang="hi-IN" sz="1800" dirty="0" smtClean="0"/>
              <a:t> </a:t>
            </a:r>
            <a:endParaRPr lang="en-US" sz="1800" dirty="0" smtClean="0"/>
          </a:p>
          <a:p>
            <a:r>
              <a:rPr lang="hi-IN" sz="1800" dirty="0" smtClean="0"/>
              <a:t>अंग्रेज </a:t>
            </a:r>
            <a:r>
              <a:rPr lang="hi-IN" sz="1800" dirty="0"/>
              <a:t>नवाब के विद्रोहियों को सहायता व शरण देते थे, </a:t>
            </a:r>
            <a:endParaRPr lang="en-US" sz="1800" dirty="0" smtClean="0"/>
          </a:p>
          <a:p>
            <a:endParaRPr lang="en-US" sz="1800" dirty="0" smtClean="0"/>
          </a:p>
          <a:p>
            <a:r>
              <a:rPr lang="hi-IN" sz="1800" dirty="0" smtClean="0"/>
              <a:t>नवाब </a:t>
            </a:r>
            <a:r>
              <a:rPr lang="hi-IN" sz="1800" dirty="0"/>
              <a:t>ने अंग्रेजों के व्यापार पर काफी कठोर प्रतिबन्ध लगा दिए थे।</a:t>
            </a:r>
            <a:endParaRPr lang="en-GB" sz="1800" dirty="0"/>
          </a:p>
        </p:txBody>
      </p:sp>
    </p:spTree>
    <p:extLst>
      <p:ext uri="{BB962C8B-B14F-4D97-AF65-F5344CB8AC3E}">
        <p14:creationId xmlns:p14="http://schemas.microsoft.com/office/powerpoint/2010/main" val="2190557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GB" dirty="0"/>
          </a:p>
        </p:txBody>
      </p:sp>
      <p:sp>
        <p:nvSpPr>
          <p:cNvPr id="3" name="Content Placeholder 2"/>
          <p:cNvSpPr>
            <a:spLocks noGrp="1"/>
          </p:cNvSpPr>
          <p:nvPr>
            <p:ph sz="quarter" idx="1"/>
          </p:nvPr>
        </p:nvSpPr>
        <p:spPr/>
        <p:txBody>
          <a:bodyPr/>
          <a:lstStyle/>
          <a:p>
            <a:r>
              <a:rPr lang="hi-IN" b="1" dirty="0"/>
              <a:t>अंग्रेजों द्वारा किलेबन्दी </a:t>
            </a:r>
            <a:r>
              <a:rPr lang="hi-IN" dirty="0"/>
              <a:t>- </a:t>
            </a:r>
          </a:p>
          <a:p>
            <a:r>
              <a:rPr lang="hi-IN" dirty="0"/>
              <a:t>इस समय अंग्रेजों और फ्रांसीसियों ने कलकत्ते तथा कासिम बाजार की किलेबन्दी प्रारम्भ कर दी। </a:t>
            </a:r>
            <a:endParaRPr lang="en-US" dirty="0" smtClean="0"/>
          </a:p>
          <a:p>
            <a:endParaRPr lang="en-US" dirty="0"/>
          </a:p>
          <a:p>
            <a:pPr marL="0" indent="0">
              <a:buNone/>
            </a:pPr>
            <a:r>
              <a:rPr lang="hi-IN" dirty="0" smtClean="0"/>
              <a:t>सिराजुद्दौला </a:t>
            </a:r>
            <a:r>
              <a:rPr lang="hi-IN" dirty="0"/>
              <a:t>ने इसका विरोध किया। फ्रांसीसी तो नवाब के आदेश को मान गए, परन्तु अंग्रेजों ने उसकी परवाह न करते हुए किलेबन्दी जारी रखी, जिससे नवाब नाराज हो गया।</a:t>
            </a:r>
            <a:endParaRPr lang="en-GB" dirty="0"/>
          </a:p>
        </p:txBody>
      </p:sp>
    </p:spTree>
    <p:extLst>
      <p:ext uri="{BB962C8B-B14F-4D97-AF65-F5344CB8AC3E}">
        <p14:creationId xmlns:p14="http://schemas.microsoft.com/office/powerpoint/2010/main" val="1196058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GB" dirty="0"/>
          </a:p>
        </p:txBody>
      </p:sp>
      <p:sp>
        <p:nvSpPr>
          <p:cNvPr id="3" name="Content Placeholder 2"/>
          <p:cNvSpPr>
            <a:spLocks noGrp="1"/>
          </p:cNvSpPr>
          <p:nvPr>
            <p:ph sz="quarter" idx="1"/>
          </p:nvPr>
        </p:nvSpPr>
        <p:spPr/>
        <p:txBody>
          <a:bodyPr/>
          <a:lstStyle/>
          <a:p>
            <a:r>
              <a:rPr lang="hi-IN" b="1" dirty="0"/>
              <a:t>कासिम बाजार व कलकत्ता पर </a:t>
            </a:r>
            <a:r>
              <a:rPr lang="hi-IN" b="1" dirty="0" smtClean="0"/>
              <a:t>अधिकार</a:t>
            </a:r>
            <a:endParaRPr lang="en-US" b="1" dirty="0" smtClean="0"/>
          </a:p>
          <a:p>
            <a:endParaRPr lang="en-US" dirty="0" smtClean="0"/>
          </a:p>
          <a:p>
            <a:r>
              <a:rPr lang="hi-IN" dirty="0" smtClean="0"/>
              <a:t>अंग्रेजों </a:t>
            </a:r>
            <a:r>
              <a:rPr lang="hi-IN" dirty="0"/>
              <a:t>द्वारा किलेबन्दी से क्रुद्ध होकर नवाब ने कासिम बाजार व कलकत्ते में अपनी सेना भेजकर विजय प्राप्त की</a:t>
            </a:r>
            <a:r>
              <a:rPr lang="hi-IN" dirty="0" smtClean="0"/>
              <a:t>।</a:t>
            </a:r>
            <a:endParaRPr lang="en-US" dirty="0" smtClean="0"/>
          </a:p>
          <a:p>
            <a:endParaRPr lang="en-US" dirty="0" smtClean="0"/>
          </a:p>
          <a:p>
            <a:r>
              <a:rPr lang="hi-IN" dirty="0" smtClean="0"/>
              <a:t> </a:t>
            </a:r>
            <a:r>
              <a:rPr lang="hi-IN" dirty="0"/>
              <a:t>अनेक अंग्रेजों को बन्दी भी बना लिया गया।</a:t>
            </a:r>
            <a:endParaRPr lang="en-GB" dirty="0"/>
          </a:p>
        </p:txBody>
      </p:sp>
    </p:spTree>
    <p:extLst>
      <p:ext uri="{BB962C8B-B14F-4D97-AF65-F5344CB8AC3E}">
        <p14:creationId xmlns:p14="http://schemas.microsoft.com/office/powerpoint/2010/main" val="55508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GB" dirty="0"/>
          </a:p>
        </p:txBody>
      </p:sp>
      <p:sp>
        <p:nvSpPr>
          <p:cNvPr id="3" name="Content Placeholder 2"/>
          <p:cNvSpPr>
            <a:spLocks noGrp="1"/>
          </p:cNvSpPr>
          <p:nvPr>
            <p:ph sz="quarter" idx="1"/>
          </p:nvPr>
        </p:nvSpPr>
        <p:spPr/>
        <p:txBody>
          <a:bodyPr/>
          <a:lstStyle/>
          <a:p>
            <a:r>
              <a:rPr lang="hi-IN" b="1" dirty="0"/>
              <a:t>काल कोठरी की </a:t>
            </a:r>
            <a:r>
              <a:rPr lang="hi-IN" b="1" dirty="0" smtClean="0"/>
              <a:t>घटना</a:t>
            </a:r>
            <a:endParaRPr lang="en-US" b="1" dirty="0" smtClean="0"/>
          </a:p>
          <a:p>
            <a:endParaRPr lang="en-US" b="1" dirty="0" smtClean="0"/>
          </a:p>
          <a:p>
            <a:r>
              <a:rPr lang="hi-IN" dirty="0" smtClean="0"/>
              <a:t>नवाब </a:t>
            </a:r>
            <a:r>
              <a:rPr lang="hi-IN" dirty="0"/>
              <a:t>ने अनेक अंग्रेजों को एक तंग कोठरी में बन्द करा दिया, फलतः अनेक अंग्रेजों की मृत्यु हो </a:t>
            </a:r>
            <a:r>
              <a:rPr lang="hi-IN" dirty="0" smtClean="0"/>
              <a:t>गई</a:t>
            </a:r>
            <a:endParaRPr lang="en-US" dirty="0" smtClean="0"/>
          </a:p>
          <a:p>
            <a:endParaRPr lang="en-US" dirty="0"/>
          </a:p>
          <a:p>
            <a:r>
              <a:rPr lang="hi-IN" dirty="0"/>
              <a:t>यह घटना इतिहास में 'काल कोठरी' (</a:t>
            </a:r>
            <a:r>
              <a:rPr lang="en-GB" dirty="0"/>
              <a:t>Black Hole) </a:t>
            </a:r>
            <a:r>
              <a:rPr lang="hi-IN" dirty="0"/>
              <a:t>के नाम से प्रसिद्ध है।</a:t>
            </a:r>
            <a:endParaRPr lang="en-GB" dirty="0"/>
          </a:p>
        </p:txBody>
      </p:sp>
    </p:spTree>
    <p:extLst>
      <p:ext uri="{BB962C8B-B14F-4D97-AF65-F5344CB8AC3E}">
        <p14:creationId xmlns:p14="http://schemas.microsoft.com/office/powerpoint/2010/main" val="819881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smtClean="0"/>
              <a:t>घटना </a:t>
            </a:r>
            <a:endParaRPr lang="en-GB" b="1" dirty="0"/>
          </a:p>
        </p:txBody>
      </p:sp>
      <p:sp>
        <p:nvSpPr>
          <p:cNvPr id="3" name="Content Placeholder 2"/>
          <p:cNvSpPr>
            <a:spLocks noGrp="1"/>
          </p:cNvSpPr>
          <p:nvPr>
            <p:ph sz="quarter" idx="1"/>
          </p:nvPr>
        </p:nvSpPr>
        <p:spPr/>
        <p:txBody>
          <a:bodyPr>
            <a:normAutofit/>
          </a:bodyPr>
          <a:lstStyle/>
          <a:p>
            <a:r>
              <a:rPr lang="hi-IN" sz="1600" dirty="0"/>
              <a:t>क्लाइव ने शीघ्र ही नवाब के विरुद्ध षड्यन्त्र की योजना तैयार कर </a:t>
            </a:r>
            <a:r>
              <a:rPr lang="hi-IN" sz="1600" dirty="0" smtClean="0"/>
              <a:t>ली</a:t>
            </a:r>
          </a:p>
          <a:p>
            <a:endParaRPr lang="hi-IN" sz="1600" dirty="0"/>
          </a:p>
          <a:p>
            <a:r>
              <a:rPr lang="hi-IN" sz="1600" dirty="0"/>
              <a:t>क्लाइव ने सिराजुद्दौला को एक पत्र लिखा और उस पर अनेक आरोप लगाकर युद्ध की धमकी </a:t>
            </a:r>
            <a:r>
              <a:rPr lang="hi-IN" sz="1600" dirty="0" smtClean="0"/>
              <a:t>दी</a:t>
            </a:r>
          </a:p>
          <a:p>
            <a:r>
              <a:rPr lang="hi-IN" sz="1600" dirty="0"/>
              <a:t>शीघ्र ही वह मीर जाफर के साथ सेना लेकर प्लासी के मैदान में पहुँच गया।उसकी सेना में 50 हजार सैनिक थे</a:t>
            </a:r>
            <a:r>
              <a:rPr lang="hi-IN" sz="1600" dirty="0" smtClean="0"/>
              <a:t>।</a:t>
            </a:r>
          </a:p>
          <a:p>
            <a:endParaRPr lang="hi-IN" sz="1600" dirty="0"/>
          </a:p>
          <a:p>
            <a:r>
              <a:rPr lang="hi-IN" sz="1600" dirty="0"/>
              <a:t>क्लाइव भी सेना लेकर प्लासी के मैदान में आ गया</a:t>
            </a:r>
            <a:r>
              <a:rPr lang="hi-IN" sz="1600" dirty="0" smtClean="0"/>
              <a:t>।</a:t>
            </a:r>
          </a:p>
          <a:p>
            <a:endParaRPr lang="hi-IN" sz="1600" dirty="0"/>
          </a:p>
          <a:p>
            <a:r>
              <a:rPr lang="hi-IN" sz="1600" dirty="0"/>
              <a:t>23 जून,1757 को प्लासी का युद्ध आरम्भ हुआ। </a:t>
            </a:r>
            <a:endParaRPr lang="hi-IN" sz="1600" dirty="0" smtClean="0"/>
          </a:p>
          <a:p>
            <a:endParaRPr lang="hi-IN" sz="1600" dirty="0"/>
          </a:p>
          <a:p>
            <a:r>
              <a:rPr lang="hi-IN" sz="1600" dirty="0"/>
              <a:t> मीर जाफर चुपचाप नवाब की पराजय को देखता रहा। उसने युद्ध में भाग नहीं लिया। </a:t>
            </a:r>
            <a:endParaRPr lang="hi-IN" sz="1600" dirty="0" smtClean="0"/>
          </a:p>
          <a:p>
            <a:endParaRPr lang="hi-IN" sz="1600" dirty="0" smtClean="0"/>
          </a:p>
          <a:p>
            <a:r>
              <a:rPr lang="hi-IN" sz="1600" dirty="0"/>
              <a:t>इस प्रकार विश्वासघात और धूर्तता के साथ लड़ा गया प्लासी का ऐतिहासिक युद्ध समाप्त हो गया।</a:t>
            </a:r>
          </a:p>
          <a:p>
            <a:endParaRPr lang="en-GB" sz="1600" dirty="0"/>
          </a:p>
        </p:txBody>
      </p:sp>
    </p:spTree>
    <p:extLst>
      <p:ext uri="{BB962C8B-B14F-4D97-AF65-F5344CB8AC3E}">
        <p14:creationId xmlns:p14="http://schemas.microsoft.com/office/powerpoint/2010/main" val="197394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a:t>परिणाम</a:t>
            </a:r>
            <a:endParaRPr lang="en-GB" b="1" dirty="0"/>
          </a:p>
        </p:txBody>
      </p:sp>
      <p:sp>
        <p:nvSpPr>
          <p:cNvPr id="3" name="Content Placeholder 2"/>
          <p:cNvSpPr>
            <a:spLocks noGrp="1"/>
          </p:cNvSpPr>
          <p:nvPr>
            <p:ph sz="quarter" idx="1"/>
          </p:nvPr>
        </p:nvSpPr>
        <p:spPr/>
        <p:txBody>
          <a:bodyPr>
            <a:normAutofit/>
          </a:bodyPr>
          <a:lstStyle/>
          <a:p>
            <a:r>
              <a:rPr lang="hi-IN" sz="2000" dirty="0"/>
              <a:t>युद्ध में अंग्रेज विजयी हुए और परोक्ष रूप से भारत में अंग्रेजी सत्ता का उदय </a:t>
            </a:r>
            <a:r>
              <a:rPr lang="hi-IN" sz="2000" dirty="0" smtClean="0"/>
              <a:t>हुआ</a:t>
            </a:r>
          </a:p>
          <a:p>
            <a:endParaRPr lang="hi-IN" sz="2000" dirty="0" smtClean="0"/>
          </a:p>
          <a:p>
            <a:r>
              <a:rPr lang="hi-IN" sz="2000" dirty="0" smtClean="0"/>
              <a:t>मीर जाफर को बंगाल का नया नवाब बनाया गया। </a:t>
            </a:r>
          </a:p>
          <a:p>
            <a:endParaRPr lang="hi-IN" sz="2000" dirty="0" smtClean="0"/>
          </a:p>
          <a:p>
            <a:r>
              <a:rPr lang="hi-IN" sz="2000" dirty="0" smtClean="0"/>
              <a:t>भारत </a:t>
            </a:r>
            <a:r>
              <a:rPr lang="hi-IN" sz="2000" dirty="0"/>
              <a:t>में फ्रांसीसियों की शक्ति पूर्णतया समाप्त हो गई</a:t>
            </a:r>
            <a:r>
              <a:rPr lang="hi-IN" sz="2000" dirty="0" smtClean="0"/>
              <a:t>।</a:t>
            </a:r>
          </a:p>
          <a:p>
            <a:endParaRPr lang="hi-IN" sz="2000" dirty="0"/>
          </a:p>
          <a:p>
            <a:r>
              <a:rPr lang="hi-IN" sz="2000" dirty="0" smtClean="0"/>
              <a:t>क्लाइव </a:t>
            </a:r>
            <a:r>
              <a:rPr lang="hi-IN" sz="2000" dirty="0"/>
              <a:t>को मीर जाफर से 30 हजार पौण्ड वार्षिक आय की जागीर प्राप्त हुई</a:t>
            </a:r>
            <a:r>
              <a:rPr lang="hi-IN" sz="2000" dirty="0" smtClean="0"/>
              <a:t>।</a:t>
            </a:r>
          </a:p>
          <a:p>
            <a:endParaRPr lang="hi-IN" sz="2000" dirty="0"/>
          </a:p>
          <a:p>
            <a:r>
              <a:rPr lang="hi-IN" sz="2000" dirty="0" smtClean="0"/>
              <a:t>अंग्रेजों </a:t>
            </a:r>
            <a:r>
              <a:rPr lang="hi-IN" sz="2000" dirty="0"/>
              <a:t>के लिए भारत में राज्य स्थापित करने का मार्ग खुल गया</a:t>
            </a:r>
            <a:r>
              <a:rPr lang="hi-IN" sz="2000" dirty="0" smtClean="0"/>
              <a:t>।</a:t>
            </a:r>
          </a:p>
          <a:p>
            <a:endParaRPr lang="hi-IN" sz="2000" dirty="0"/>
          </a:p>
          <a:p>
            <a:r>
              <a:rPr lang="hi-IN" sz="2000" dirty="0" smtClean="0"/>
              <a:t> </a:t>
            </a:r>
            <a:r>
              <a:rPr lang="hi-IN" sz="2000" dirty="0"/>
              <a:t>कम्पनी को चौबीस परगने के भूभाग भी मिल गए।</a:t>
            </a:r>
            <a:endParaRPr lang="en-GB" sz="2000" dirty="0"/>
          </a:p>
        </p:txBody>
      </p:sp>
    </p:spTree>
    <p:extLst>
      <p:ext uri="{BB962C8B-B14F-4D97-AF65-F5344CB8AC3E}">
        <p14:creationId xmlns:p14="http://schemas.microsoft.com/office/powerpoint/2010/main" val="5313349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TotalTime>
  <Words>654</Words>
  <Application>Microsoft Office PowerPoint</Application>
  <PresentationFormat>On-screen Show (4:3)</PresentationFormat>
  <Paragraphs>92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  1757 का प्लासी का युद्ध  </vt:lpstr>
      <vt:lpstr>Agenda </vt:lpstr>
      <vt:lpstr> कारण </vt:lpstr>
      <vt:lpstr>Cont.</vt:lpstr>
      <vt:lpstr>Cont.</vt:lpstr>
      <vt:lpstr>Cont.</vt:lpstr>
      <vt:lpstr>Cont.</vt:lpstr>
      <vt:lpstr>घटना </vt:lpstr>
      <vt:lpstr>परिणाम</vt:lpstr>
      <vt:lpstr>महत्त्व</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https://www.mjprustudypoint.com/2019/11/battle-of-plassey-2-1757.html</dc:title>
  <dc:creator>manu</dc:creator>
  <cp:lastModifiedBy>manu</cp:lastModifiedBy>
  <cp:revision>12</cp:revision>
  <dcterms:created xsi:type="dcterms:W3CDTF">2006-08-16T00:00:00Z</dcterms:created>
  <dcterms:modified xsi:type="dcterms:W3CDTF">2020-11-25T14:45:09Z</dcterms:modified>
</cp:coreProperties>
</file>